
<file path=[Content_Types].xml><?xml version="1.0" encoding="utf-8"?>
<Types xmlns="http://schemas.openxmlformats.org/package/2006/content-types">
  <Default Extension="jpeg" ContentType="image/jpeg"/>
  <Default Extension="emf" ContentType="image/x-emf"/>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4" r:id="rId6"/>
    <p:sldId id="265" r:id="rId7"/>
    <p:sldId id="262" r:id="rId8"/>
    <p:sldId id="263" r:id="rId9"/>
    <p:sldId id="260" r:id="rId10"/>
    <p:sldId id="26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556"/>
  </p:normalViewPr>
  <p:slideViewPr>
    <p:cSldViewPr snapToGrid="0" snapToObjects="1">
      <p:cViewPr>
        <p:scale>
          <a:sx n="98" d="100"/>
          <a:sy n="98" d="100"/>
        </p:scale>
        <p:origin x="57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jpg>
</file>

<file path=ppt/media/image4.tiff>
</file>

<file path=ppt/media/image5.tiff>
</file>

<file path=ppt/media/image6.tiff>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96A5AEAB-95CE-0C4E-BC26-F4A83463E269}" type="datetimeFigureOut">
              <a:rPr lang="en-US" smtClean="0"/>
              <a:t>1/13/20</a:t>
            </a:fld>
            <a:endParaRPr 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62EE4DEA-FB0B-8F4F-82F9-6E54CC952831}" type="slidenum">
              <a:rPr lang="en-US" smtClean="0"/>
              <a:t>‹#›</a:t>
            </a:fld>
            <a:endParaRPr lang="en-US"/>
          </a:p>
        </p:txBody>
      </p:sp>
    </p:spTree>
    <p:extLst>
      <p:ext uri="{BB962C8B-B14F-4D97-AF65-F5344CB8AC3E}">
        <p14:creationId xmlns:p14="http://schemas.microsoft.com/office/powerpoint/2010/main" val="3051672537"/>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A5AEAB-95CE-0C4E-BC26-F4A83463E269}" type="datetimeFigureOut">
              <a:rPr lang="en-US" smtClean="0"/>
              <a:t>1/13/20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EE4DEA-FB0B-8F4F-82F9-6E54CC952831}" type="slidenum">
              <a:rPr lang="en-US" smtClean="0"/>
              <a:t>‹#›</a:t>
            </a:fld>
            <a:endParaRPr lang="en-US"/>
          </a:p>
        </p:txBody>
      </p:sp>
    </p:spTree>
    <p:extLst>
      <p:ext uri="{BB962C8B-B14F-4D97-AF65-F5344CB8AC3E}">
        <p14:creationId xmlns:p14="http://schemas.microsoft.com/office/powerpoint/2010/main" val="11838123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A5AEAB-95CE-0C4E-BC26-F4A83463E269}" type="datetimeFigureOut">
              <a:rPr lang="en-US" smtClean="0"/>
              <a:t>1/13/20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EE4DEA-FB0B-8F4F-82F9-6E54CC952831}" type="slidenum">
              <a:rPr lang="en-US" smtClean="0"/>
              <a:t>‹#›</a:t>
            </a:fld>
            <a:endParaRPr lang="en-US"/>
          </a:p>
        </p:txBody>
      </p:sp>
    </p:spTree>
    <p:extLst>
      <p:ext uri="{BB962C8B-B14F-4D97-AF65-F5344CB8AC3E}">
        <p14:creationId xmlns:p14="http://schemas.microsoft.com/office/powerpoint/2010/main" val="3502158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A5AEAB-95CE-0C4E-BC26-F4A83463E269}" type="datetimeFigureOut">
              <a:rPr lang="en-US" smtClean="0"/>
              <a:t>1/13/20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EE4DEA-FB0B-8F4F-82F9-6E54CC952831}" type="slidenum">
              <a:rPr lang="en-US" smtClean="0"/>
              <a:t>‹#›</a:t>
            </a:fld>
            <a:endParaRPr lang="en-US"/>
          </a:p>
        </p:txBody>
      </p:sp>
    </p:spTree>
    <p:extLst>
      <p:ext uri="{BB962C8B-B14F-4D97-AF65-F5344CB8AC3E}">
        <p14:creationId xmlns:p14="http://schemas.microsoft.com/office/powerpoint/2010/main" val="3667043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96A5AEAB-95CE-0C4E-BC26-F4A83463E269}" type="datetimeFigureOut">
              <a:rPr lang="en-US" smtClean="0"/>
              <a:t>1/13/20</a:t>
            </a:fld>
            <a:endParaRPr 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a:p>
        </p:txBody>
      </p:sp>
      <p:sp>
        <p:nvSpPr>
          <p:cNvPr id="6" name="Slide Number Placeholder 5"/>
          <p:cNvSpPr>
            <a:spLocks noGrp="1"/>
          </p:cNvSpPr>
          <p:nvPr>
            <p:ph type="sldNum" sz="quarter" idx="12"/>
          </p:nvPr>
        </p:nvSpPr>
        <p:spPr>
          <a:xfrm>
            <a:off x="8604504" y="5211060"/>
            <a:ext cx="2112264" cy="228600"/>
          </a:xfrm>
        </p:spPr>
        <p:txBody>
          <a:bodyPr/>
          <a:lstStyle/>
          <a:p>
            <a:fld id="{62EE4DEA-FB0B-8F4F-82F9-6E54CC952831}" type="slidenum">
              <a:rPr lang="en-US" smtClean="0"/>
              <a:t>‹#›</a:t>
            </a:fld>
            <a:endParaRPr lang="en-US"/>
          </a:p>
        </p:txBody>
      </p:sp>
    </p:spTree>
    <p:extLst>
      <p:ext uri="{BB962C8B-B14F-4D97-AF65-F5344CB8AC3E}">
        <p14:creationId xmlns:p14="http://schemas.microsoft.com/office/powerpoint/2010/main" val="1310141553"/>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A5AEAB-95CE-0C4E-BC26-F4A83463E269}" type="datetimeFigureOut">
              <a:rPr lang="en-US" smtClean="0"/>
              <a:t>1/13/20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EE4DEA-FB0B-8F4F-82F9-6E54CC952831}" type="slidenum">
              <a:rPr lang="en-US" smtClean="0"/>
              <a:t>‹#›</a:t>
            </a:fld>
            <a:endParaRPr lang="en-US"/>
          </a:p>
        </p:txBody>
      </p:sp>
    </p:spTree>
    <p:extLst>
      <p:ext uri="{BB962C8B-B14F-4D97-AF65-F5344CB8AC3E}">
        <p14:creationId xmlns:p14="http://schemas.microsoft.com/office/powerpoint/2010/main" val="4666829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A5AEAB-95CE-0C4E-BC26-F4A83463E269}" type="datetimeFigureOut">
              <a:rPr lang="en-US" smtClean="0"/>
              <a:t>1/13/20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EE4DEA-FB0B-8F4F-82F9-6E54CC952831}" type="slidenum">
              <a:rPr lang="en-US" smtClean="0"/>
              <a:t>‹#›</a:t>
            </a:fld>
            <a:endParaRPr lang="en-US"/>
          </a:p>
        </p:txBody>
      </p:sp>
    </p:spTree>
    <p:extLst>
      <p:ext uri="{BB962C8B-B14F-4D97-AF65-F5344CB8AC3E}">
        <p14:creationId xmlns:p14="http://schemas.microsoft.com/office/powerpoint/2010/main" val="2099810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A5AEAB-95CE-0C4E-BC26-F4A83463E269}" type="datetimeFigureOut">
              <a:rPr lang="en-US" smtClean="0"/>
              <a:t>1/13/20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EE4DEA-FB0B-8F4F-82F9-6E54CC952831}" type="slidenum">
              <a:rPr lang="en-US" smtClean="0"/>
              <a:t>‹#›</a:t>
            </a:fld>
            <a:endParaRPr lang="en-US"/>
          </a:p>
        </p:txBody>
      </p:sp>
    </p:spTree>
    <p:extLst>
      <p:ext uri="{BB962C8B-B14F-4D97-AF65-F5344CB8AC3E}">
        <p14:creationId xmlns:p14="http://schemas.microsoft.com/office/powerpoint/2010/main" val="3151588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A5AEAB-95CE-0C4E-BC26-F4A83463E269}" type="datetimeFigureOut">
              <a:rPr lang="en-US" smtClean="0"/>
              <a:t>1/13/20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EE4DEA-FB0B-8F4F-82F9-6E54CC952831}" type="slidenum">
              <a:rPr lang="en-US" smtClean="0"/>
              <a:t>‹#›</a:t>
            </a:fld>
            <a:endParaRPr lang="en-US"/>
          </a:p>
        </p:txBody>
      </p:sp>
    </p:spTree>
    <p:extLst>
      <p:ext uri="{BB962C8B-B14F-4D97-AF65-F5344CB8AC3E}">
        <p14:creationId xmlns:p14="http://schemas.microsoft.com/office/powerpoint/2010/main" val="26284328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8" name="Date Placeholder 7"/>
          <p:cNvSpPr>
            <a:spLocks noGrp="1"/>
          </p:cNvSpPr>
          <p:nvPr>
            <p:ph type="dt" sz="half" idx="10"/>
          </p:nvPr>
        </p:nvSpPr>
        <p:spPr/>
        <p:txBody>
          <a:bodyPr/>
          <a:lstStyle/>
          <a:p>
            <a:fld id="{96A5AEAB-95CE-0C4E-BC26-F4A83463E269}" type="datetimeFigureOut">
              <a:rPr lang="en-US" smtClean="0"/>
              <a:t>1/13/20</a:t>
            </a:fld>
            <a:endParaRPr lang="en-US"/>
          </a:p>
        </p:txBody>
      </p:sp>
      <p:sp>
        <p:nvSpPr>
          <p:cNvPr id="9" name="Footer Placeholder 8"/>
          <p:cNvSpPr>
            <a:spLocks noGrp="1"/>
          </p:cNvSpPr>
          <p:nvPr>
            <p:ph type="ftr" sz="quarter" idx="11"/>
          </p:nvPr>
        </p:nvSpPr>
        <p:spPr/>
        <p:txBody>
          <a:bodyPr/>
          <a:lstStyle>
            <a:lvl1pPr algn="r">
              <a:defRPr/>
            </a:lvl1pPr>
          </a:lstStyle>
          <a:p>
            <a:endParaRPr 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62EE4DEA-FB0B-8F4F-82F9-6E54CC952831}" type="slidenum">
              <a:rPr lang="en-US" smtClean="0"/>
              <a:t>‹#›</a:t>
            </a:fld>
            <a:endParaRPr 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0787694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96A5AEAB-95CE-0C4E-BC26-F4A83463E269}" type="datetimeFigureOut">
              <a:rPr lang="en-US" smtClean="0"/>
              <a:t>1/13/20</a:t>
            </a:fld>
            <a:endParaRPr 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62EE4DEA-FB0B-8F4F-82F9-6E54CC952831}" type="slidenum">
              <a:rPr lang="en-US" smtClean="0"/>
              <a:t>‹#›</a:t>
            </a:fld>
            <a:endParaRPr 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387051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96A5AEAB-95CE-0C4E-BC26-F4A83463E269}" type="datetimeFigureOut">
              <a:rPr lang="en-US" smtClean="0"/>
              <a:t>1/13/20</a:t>
            </a:fld>
            <a:endParaRPr lang="en-US"/>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62EE4DEA-FB0B-8F4F-82F9-6E54CC952831}" type="slidenum">
              <a:rPr lang="en-US" smtClean="0"/>
              <a:t>‹#›</a:t>
            </a:fld>
            <a:endParaRPr lang="en-US"/>
          </a:p>
        </p:txBody>
      </p:sp>
    </p:spTree>
    <p:extLst>
      <p:ext uri="{BB962C8B-B14F-4D97-AF65-F5344CB8AC3E}">
        <p14:creationId xmlns:p14="http://schemas.microsoft.com/office/powerpoint/2010/main" val="81670313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F69AE-F1CD-F446-982E-212E01EAFE7B}"/>
              </a:ext>
            </a:extLst>
          </p:cNvPr>
          <p:cNvSpPr>
            <a:spLocks noGrp="1"/>
          </p:cNvSpPr>
          <p:nvPr>
            <p:ph type="ctrTitle"/>
          </p:nvPr>
        </p:nvSpPr>
        <p:spPr/>
        <p:txBody>
          <a:bodyPr/>
          <a:lstStyle/>
          <a:p>
            <a:r>
              <a:rPr lang="en-US" sz="4000" b="1" dirty="0"/>
              <a:t>Coursera Capstone Project</a:t>
            </a:r>
            <a:br>
              <a:rPr lang="en-US" b="1" dirty="0"/>
            </a:br>
            <a:r>
              <a:rPr lang="en-US" sz="2400" dirty="0"/>
              <a:t>The Battle of Neighborhoods Final Report </a:t>
            </a:r>
            <a:r>
              <a:rPr lang="en-US" sz="1200" dirty="0"/>
              <a:t>By </a:t>
            </a:r>
            <a:r>
              <a:rPr lang="en-US" sz="1200" dirty="0" err="1"/>
              <a:t>Murt</a:t>
            </a:r>
            <a:r>
              <a:rPr lang="en-US" sz="1200" dirty="0"/>
              <a:t> Sayeed</a:t>
            </a:r>
          </a:p>
        </p:txBody>
      </p:sp>
      <p:sp>
        <p:nvSpPr>
          <p:cNvPr id="3" name="Subtitle 2">
            <a:extLst>
              <a:ext uri="{FF2B5EF4-FFF2-40B4-BE49-F238E27FC236}">
                <a16:creationId xmlns:a16="http://schemas.microsoft.com/office/drawing/2014/main" id="{714CBC3D-CBEF-7A4D-BED9-6665CF7139E2}"/>
              </a:ext>
            </a:extLst>
          </p:cNvPr>
          <p:cNvSpPr>
            <a:spLocks noGrp="1"/>
          </p:cNvSpPr>
          <p:nvPr>
            <p:ph type="subTitle" idx="1"/>
          </p:nvPr>
        </p:nvSpPr>
        <p:spPr/>
        <p:txBody>
          <a:bodyPr/>
          <a:lstStyle/>
          <a:p>
            <a:endParaRPr lang="en-US" dirty="0"/>
          </a:p>
        </p:txBody>
      </p:sp>
      <p:pic>
        <p:nvPicPr>
          <p:cNvPr id="4" name="Picture 3">
            <a:extLst>
              <a:ext uri="{FF2B5EF4-FFF2-40B4-BE49-F238E27FC236}">
                <a16:creationId xmlns:a16="http://schemas.microsoft.com/office/drawing/2014/main" id="{F003CE60-6B07-CF45-B740-15889313D0C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7598678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768CE-F14D-6449-B925-8114B15A68ED}"/>
              </a:ext>
            </a:extLst>
          </p:cNvPr>
          <p:cNvSpPr>
            <a:spLocks noGrp="1"/>
          </p:cNvSpPr>
          <p:nvPr>
            <p:ph type="title"/>
          </p:nvPr>
        </p:nvSpPr>
        <p:spPr/>
        <p:txBody>
          <a:bodyPr>
            <a:normAutofit/>
          </a:bodyPr>
          <a:lstStyle/>
          <a:p>
            <a:r>
              <a:rPr lang="en-US" dirty="0"/>
              <a:t>Conclusions</a:t>
            </a:r>
          </a:p>
        </p:txBody>
      </p:sp>
      <p:sp>
        <p:nvSpPr>
          <p:cNvPr id="3" name="Content Placeholder 2">
            <a:extLst>
              <a:ext uri="{FF2B5EF4-FFF2-40B4-BE49-F238E27FC236}">
                <a16:creationId xmlns:a16="http://schemas.microsoft.com/office/drawing/2014/main" id="{44D192EF-7168-D54B-8AEF-B27A61D0853C}"/>
              </a:ext>
            </a:extLst>
          </p:cNvPr>
          <p:cNvSpPr>
            <a:spLocks noGrp="1"/>
          </p:cNvSpPr>
          <p:nvPr>
            <p:ph idx="1"/>
          </p:nvPr>
        </p:nvSpPr>
        <p:spPr/>
        <p:txBody>
          <a:bodyPr>
            <a:normAutofit fontScale="92500" lnSpcReduction="20000"/>
          </a:bodyPr>
          <a:lstStyle/>
          <a:p>
            <a:r>
              <a:rPr lang="en-US" dirty="0"/>
              <a:t>Through the method of machine learning (k-Means), we can understand, visualize the data and how the conclusion can be varied based off ever changing data. </a:t>
            </a:r>
          </a:p>
          <a:p>
            <a:r>
              <a:rPr lang="en-US" dirty="0"/>
              <a:t>Segmenting the clusters in New York City helped us see various sides of boroughs and its neighborhoods. </a:t>
            </a:r>
          </a:p>
          <a:p>
            <a:r>
              <a:rPr lang="en-US" dirty="0"/>
              <a:t>Now, we are able to see what are the popular cuisines within each area of New York City. </a:t>
            </a:r>
          </a:p>
          <a:p>
            <a:r>
              <a:rPr lang="en-US" dirty="0"/>
              <a:t>In the future, we can improve our model by looking at daily live dataset. Overall, our data was limited data so our analysis could be biased. But in the future, we may need to get more data and expand the scope of this analysis to get better results. Brooklyn and Manhattan has high concentration of restaurant business.</a:t>
            </a:r>
          </a:p>
          <a:p>
            <a:r>
              <a:rPr lang="en-US" dirty="0"/>
              <a:t>There is scope to increase this analysis:</a:t>
            </a:r>
          </a:p>
          <a:p>
            <a:pPr lvl="1"/>
            <a:r>
              <a:rPr lang="en-US" dirty="0"/>
              <a:t>We could look at economical </a:t>
            </a:r>
            <a:r>
              <a:rPr lang="en-US" dirty="0" err="1"/>
              <a:t>PnL</a:t>
            </a:r>
            <a:r>
              <a:rPr lang="en-US" dirty="0"/>
              <a:t> of each venue of restaurant to figure out what cuisine a potential inventor/owner should open.</a:t>
            </a:r>
          </a:p>
          <a:p>
            <a:pPr lvl="1"/>
            <a:r>
              <a:rPr lang="en-US" dirty="0"/>
              <a:t>We could have also utilized word could library tool to visualize the cuisine type in each borough, the higher number of times specific cuisine word appears in a dataset the bigger and bolder it appears in the world cloud.</a:t>
            </a:r>
          </a:p>
          <a:p>
            <a:endParaRPr lang="en-US" dirty="0"/>
          </a:p>
        </p:txBody>
      </p:sp>
    </p:spTree>
    <p:extLst>
      <p:ext uri="{BB962C8B-B14F-4D97-AF65-F5344CB8AC3E}">
        <p14:creationId xmlns:p14="http://schemas.microsoft.com/office/powerpoint/2010/main" val="3532751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4282E1-FA79-E741-85BF-2C3D615692B3}"/>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EEF83B1A-0811-DA4D-B546-63B296CD623F}"/>
              </a:ext>
            </a:extLst>
          </p:cNvPr>
          <p:cNvSpPr>
            <a:spLocks noGrp="1"/>
          </p:cNvSpPr>
          <p:nvPr>
            <p:ph idx="1"/>
          </p:nvPr>
        </p:nvSpPr>
        <p:spPr/>
        <p:txBody>
          <a:bodyPr>
            <a:normAutofit fontScale="77500" lnSpcReduction="20000"/>
          </a:bodyPr>
          <a:lstStyle/>
          <a:p>
            <a:r>
              <a:rPr lang="en-US" dirty="0"/>
              <a:t>Background</a:t>
            </a:r>
          </a:p>
          <a:p>
            <a:pPr lvl="1"/>
            <a:r>
              <a:rPr lang="en-US" dirty="0"/>
              <a:t>The City of New York is the most populous city with its diverse and financial district reputation. </a:t>
            </a:r>
          </a:p>
          <a:p>
            <a:pPr lvl="1"/>
            <a:r>
              <a:rPr lang="en-US" dirty="0"/>
              <a:t>The city is seen as most diverse city on the planet, having close to 9 million people and over 800 languages.</a:t>
            </a:r>
          </a:p>
          <a:p>
            <a:endParaRPr lang="en-US" dirty="0"/>
          </a:p>
          <a:p>
            <a:r>
              <a:rPr lang="en-US" dirty="0"/>
              <a:t>Problem</a:t>
            </a:r>
          </a:p>
          <a:p>
            <a:pPr lvl="1"/>
            <a:r>
              <a:rPr lang="en-US" dirty="0"/>
              <a:t>The City of New York is famous for its excellent cuisine. It's food culture includes an many different types of international cuisines influenced by the city's immigrant history. </a:t>
            </a:r>
          </a:p>
          <a:p>
            <a:pPr lvl="1"/>
            <a:r>
              <a:rPr lang="en-US" dirty="0"/>
              <a:t>The idea of this capstone project is to show various segments the neighborhoods within New York City with their most popular cuisines. Target Audience</a:t>
            </a:r>
          </a:p>
          <a:p>
            <a:endParaRPr lang="en-US" dirty="0"/>
          </a:p>
          <a:p>
            <a:r>
              <a:rPr lang="en-US" dirty="0"/>
              <a:t>Target Audience</a:t>
            </a:r>
          </a:p>
          <a:p>
            <a:pPr lvl="1"/>
            <a:r>
              <a:rPr lang="en-US" dirty="0"/>
              <a:t>Many organization and people</a:t>
            </a:r>
          </a:p>
          <a:p>
            <a:pPr lvl="1"/>
            <a:r>
              <a:rPr lang="en-US" dirty="0"/>
              <a:t>Tourist </a:t>
            </a:r>
          </a:p>
          <a:p>
            <a:pPr lvl="1"/>
            <a:r>
              <a:rPr lang="en-US" dirty="0"/>
              <a:t>A New Yorker </a:t>
            </a:r>
          </a:p>
          <a:p>
            <a:pPr lvl="1"/>
            <a:r>
              <a:rPr lang="en-US" dirty="0"/>
              <a:t>Traveling organizations such as </a:t>
            </a:r>
            <a:r>
              <a:rPr lang="en-US" dirty="0" err="1"/>
              <a:t>expedia</a:t>
            </a:r>
            <a:r>
              <a:rPr lang="en-US" dirty="0"/>
              <a:t> or </a:t>
            </a:r>
            <a:r>
              <a:rPr lang="en-US" dirty="0" err="1"/>
              <a:t>tripadvisor</a:t>
            </a:r>
            <a:r>
              <a:rPr lang="en-US" dirty="0"/>
              <a:t> </a:t>
            </a:r>
          </a:p>
          <a:p>
            <a:pPr lvl="1"/>
            <a:r>
              <a:rPr lang="en-US" dirty="0"/>
              <a:t>Business opportunistic </a:t>
            </a:r>
          </a:p>
          <a:p>
            <a:pPr lvl="1"/>
            <a:r>
              <a:rPr lang="en-US" dirty="0"/>
              <a:t>A government entity</a:t>
            </a:r>
          </a:p>
          <a:p>
            <a:pPr lvl="1"/>
            <a:endParaRPr lang="en-US" dirty="0"/>
          </a:p>
          <a:p>
            <a:pPr lvl="1"/>
            <a:endParaRPr lang="en-US" dirty="0"/>
          </a:p>
        </p:txBody>
      </p:sp>
    </p:spTree>
    <p:extLst>
      <p:ext uri="{BB962C8B-B14F-4D97-AF65-F5344CB8AC3E}">
        <p14:creationId xmlns:p14="http://schemas.microsoft.com/office/powerpoint/2010/main" val="1599111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47C18-3444-6A4F-BEFC-B432994F5551}"/>
              </a:ext>
            </a:extLst>
          </p:cNvPr>
          <p:cNvSpPr>
            <a:spLocks noGrp="1"/>
          </p:cNvSpPr>
          <p:nvPr>
            <p:ph type="title"/>
          </p:nvPr>
        </p:nvSpPr>
        <p:spPr/>
        <p:txBody>
          <a:bodyPr/>
          <a:lstStyle/>
          <a:p>
            <a:r>
              <a:rPr lang="en-US" dirty="0"/>
              <a:t>Data Section</a:t>
            </a:r>
          </a:p>
        </p:txBody>
      </p:sp>
      <p:sp>
        <p:nvSpPr>
          <p:cNvPr id="3" name="Content Placeholder 2">
            <a:extLst>
              <a:ext uri="{FF2B5EF4-FFF2-40B4-BE49-F238E27FC236}">
                <a16:creationId xmlns:a16="http://schemas.microsoft.com/office/drawing/2014/main" id="{E8B965BA-21A0-854F-B749-D0DC441EFA2B}"/>
              </a:ext>
            </a:extLst>
          </p:cNvPr>
          <p:cNvSpPr>
            <a:spLocks noGrp="1"/>
          </p:cNvSpPr>
          <p:nvPr>
            <p:ph idx="1"/>
          </p:nvPr>
        </p:nvSpPr>
        <p:spPr/>
        <p:txBody>
          <a:bodyPr/>
          <a:lstStyle/>
          <a:p>
            <a:r>
              <a:rPr lang="en-US" dirty="0"/>
              <a:t>We will analyzed New York City in this capstone project. </a:t>
            </a:r>
          </a:p>
          <a:p>
            <a:r>
              <a:rPr lang="en-US" dirty="0"/>
              <a:t>The main dataset will be from link (https://</a:t>
            </a:r>
            <a:r>
              <a:rPr lang="en-US" dirty="0" err="1"/>
              <a:t>geo.nyu.edu</a:t>
            </a:r>
            <a:r>
              <a:rPr lang="en-US" dirty="0"/>
              <a:t>/catalog/nyu_2451_34572), with a total of 5 boroughs and 306 neighborhoods. </a:t>
            </a:r>
          </a:p>
          <a:p>
            <a:r>
              <a:rPr lang="en-US" dirty="0"/>
              <a:t>We will segment then </a:t>
            </a:r>
            <a:r>
              <a:rPr lang="en-US" dirty="0" err="1"/>
              <a:t>eighborhoods</a:t>
            </a:r>
            <a:r>
              <a:rPr lang="en-US" dirty="0"/>
              <a:t> in the city and explore various restaurants with the latitude and longitude coordinates of each neighborhood. </a:t>
            </a:r>
          </a:p>
          <a:p>
            <a:r>
              <a:rPr lang="en-US" dirty="0"/>
              <a:t>This dataset will provide the addresses of neighborhood of NYC in </a:t>
            </a:r>
            <a:r>
              <a:rPr lang="en-US" dirty="0" err="1"/>
              <a:t>json</a:t>
            </a:r>
            <a:r>
              <a:rPr lang="en-US" dirty="0"/>
              <a:t> format. We will also use Foursquare API, a location data provider, to make RESTful API calls to retrieve data about venues in different neighborhoods.</a:t>
            </a:r>
          </a:p>
          <a:p>
            <a:pPr marL="0" indent="0">
              <a:buNone/>
            </a:pPr>
            <a:endParaRPr lang="en-US" dirty="0"/>
          </a:p>
        </p:txBody>
      </p:sp>
    </p:spTree>
    <p:extLst>
      <p:ext uri="{BB962C8B-B14F-4D97-AF65-F5344CB8AC3E}">
        <p14:creationId xmlns:p14="http://schemas.microsoft.com/office/powerpoint/2010/main" val="929501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483475-4FB8-684E-AFCE-BD81B968690C}"/>
              </a:ext>
            </a:extLst>
          </p:cNvPr>
          <p:cNvSpPr>
            <a:spLocks noGrp="1"/>
          </p:cNvSpPr>
          <p:nvPr>
            <p:ph type="title"/>
          </p:nvPr>
        </p:nvSpPr>
        <p:spPr/>
        <p:txBody>
          <a:bodyPr/>
          <a:lstStyle/>
          <a:p>
            <a:r>
              <a:rPr lang="en-US" dirty="0"/>
              <a:t>Methodology Section</a:t>
            </a:r>
          </a:p>
        </p:txBody>
      </p:sp>
      <p:sp>
        <p:nvSpPr>
          <p:cNvPr id="3" name="Content Placeholder 2">
            <a:extLst>
              <a:ext uri="{FF2B5EF4-FFF2-40B4-BE49-F238E27FC236}">
                <a16:creationId xmlns:a16="http://schemas.microsoft.com/office/drawing/2014/main" id="{A615A040-670E-2F41-82B0-FFAC123D4D31}"/>
              </a:ext>
            </a:extLst>
          </p:cNvPr>
          <p:cNvSpPr>
            <a:spLocks noGrp="1"/>
          </p:cNvSpPr>
          <p:nvPr>
            <p:ph idx="1"/>
          </p:nvPr>
        </p:nvSpPr>
        <p:spPr/>
        <p:txBody>
          <a:bodyPr>
            <a:normAutofit lnSpcReduction="10000"/>
          </a:bodyPr>
          <a:lstStyle/>
          <a:p>
            <a:r>
              <a:rPr lang="en-US" dirty="0"/>
              <a:t>Load and explore the data</a:t>
            </a:r>
          </a:p>
          <a:p>
            <a:r>
              <a:rPr lang="en-US" dirty="0"/>
              <a:t>Transform the data into a </a:t>
            </a:r>
            <a:r>
              <a:rPr lang="en-US" dirty="0" err="1"/>
              <a:t>dataframe</a:t>
            </a:r>
            <a:r>
              <a:rPr lang="en-US" dirty="0"/>
              <a:t> pandas</a:t>
            </a:r>
          </a:p>
          <a:p>
            <a:r>
              <a:rPr lang="en-US" dirty="0"/>
              <a:t>Add latitude and longitude</a:t>
            </a:r>
          </a:p>
          <a:p>
            <a:r>
              <a:rPr lang="en-US" dirty="0"/>
              <a:t>Add Foursquare</a:t>
            </a:r>
          </a:p>
          <a:p>
            <a:r>
              <a:rPr lang="en-US" dirty="0"/>
              <a:t>Defining Food</a:t>
            </a:r>
          </a:p>
          <a:p>
            <a:r>
              <a:rPr lang="en-US" dirty="0"/>
              <a:t>Test the neighborhood</a:t>
            </a:r>
          </a:p>
          <a:p>
            <a:r>
              <a:rPr lang="en-US" dirty="0"/>
              <a:t>Creating a function</a:t>
            </a:r>
          </a:p>
          <a:p>
            <a:r>
              <a:rPr lang="en-US" dirty="0"/>
              <a:t>Machine Learning: Exploratory Data</a:t>
            </a:r>
          </a:p>
          <a:p>
            <a:pPr lvl="1"/>
            <a:r>
              <a:rPr lang="en-US" dirty="0"/>
              <a:t>Data Visualization</a:t>
            </a:r>
          </a:p>
          <a:p>
            <a:pPr lvl="1"/>
            <a:r>
              <a:rPr lang="en-US" dirty="0"/>
              <a:t>Cluster Neighborhoods</a:t>
            </a:r>
          </a:p>
          <a:p>
            <a:pPr lvl="1"/>
            <a:r>
              <a:rPr lang="en-US" dirty="0"/>
              <a:t>K-Means</a:t>
            </a:r>
          </a:p>
        </p:txBody>
      </p:sp>
    </p:spTree>
    <p:extLst>
      <p:ext uri="{BB962C8B-B14F-4D97-AF65-F5344CB8AC3E}">
        <p14:creationId xmlns:p14="http://schemas.microsoft.com/office/powerpoint/2010/main" val="2118251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BE5BA-ED0F-C74A-9CC4-D3FE4B8A054C}"/>
              </a:ext>
            </a:extLst>
          </p:cNvPr>
          <p:cNvSpPr>
            <a:spLocks noGrp="1"/>
          </p:cNvSpPr>
          <p:nvPr>
            <p:ph type="title"/>
          </p:nvPr>
        </p:nvSpPr>
        <p:spPr/>
        <p:txBody>
          <a:bodyPr/>
          <a:lstStyle/>
          <a:p>
            <a:r>
              <a:rPr lang="en-US" dirty="0"/>
              <a:t>NYC Neighborhoods</a:t>
            </a:r>
          </a:p>
        </p:txBody>
      </p:sp>
      <p:pic>
        <p:nvPicPr>
          <p:cNvPr id="4" name="Content Placeholder 3">
            <a:extLst>
              <a:ext uri="{FF2B5EF4-FFF2-40B4-BE49-F238E27FC236}">
                <a16:creationId xmlns:a16="http://schemas.microsoft.com/office/drawing/2014/main" id="{0BCA6222-6567-BF44-9D36-9FEEE8B51964}"/>
              </a:ext>
            </a:extLst>
          </p:cNvPr>
          <p:cNvPicPr>
            <a:picLocks noGrp="1" noChangeAspect="1"/>
          </p:cNvPicPr>
          <p:nvPr>
            <p:ph idx="1"/>
          </p:nvPr>
        </p:nvPicPr>
        <p:blipFill>
          <a:blip r:embed="rId2"/>
          <a:stretch>
            <a:fillRect/>
          </a:stretch>
        </p:blipFill>
        <p:spPr>
          <a:xfrm>
            <a:off x="3886531" y="2103438"/>
            <a:ext cx="4418938" cy="3932237"/>
          </a:xfrm>
          <a:prstGeom prst="rect">
            <a:avLst/>
          </a:prstGeom>
        </p:spPr>
      </p:pic>
    </p:spTree>
    <p:extLst>
      <p:ext uri="{BB962C8B-B14F-4D97-AF65-F5344CB8AC3E}">
        <p14:creationId xmlns:p14="http://schemas.microsoft.com/office/powerpoint/2010/main" val="1673131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CE5B9-84CF-CE47-86BE-753FE84D66FD}"/>
              </a:ext>
            </a:extLst>
          </p:cNvPr>
          <p:cNvSpPr>
            <a:spLocks noGrp="1"/>
          </p:cNvSpPr>
          <p:nvPr>
            <p:ph type="title"/>
          </p:nvPr>
        </p:nvSpPr>
        <p:spPr/>
        <p:txBody>
          <a:bodyPr>
            <a:normAutofit/>
          </a:bodyPr>
          <a:lstStyle/>
          <a:p>
            <a:r>
              <a:rPr lang="en-US" sz="2500" dirty="0"/>
              <a:t>Example: visualize the top categories via bar graph</a:t>
            </a:r>
          </a:p>
        </p:txBody>
      </p:sp>
      <p:pic>
        <p:nvPicPr>
          <p:cNvPr id="4" name="Content Placeholder 3">
            <a:extLst>
              <a:ext uri="{FF2B5EF4-FFF2-40B4-BE49-F238E27FC236}">
                <a16:creationId xmlns:a16="http://schemas.microsoft.com/office/drawing/2014/main" id="{D8946AA4-9955-0249-81B3-03D48E5B54D1}"/>
              </a:ext>
            </a:extLst>
          </p:cNvPr>
          <p:cNvPicPr>
            <a:picLocks noGrp="1" noChangeAspect="1"/>
          </p:cNvPicPr>
          <p:nvPr>
            <p:ph idx="1"/>
          </p:nvPr>
        </p:nvPicPr>
        <p:blipFill>
          <a:blip r:embed="rId2"/>
          <a:stretch>
            <a:fillRect/>
          </a:stretch>
        </p:blipFill>
        <p:spPr>
          <a:xfrm>
            <a:off x="1080112" y="2103438"/>
            <a:ext cx="10031776" cy="3932237"/>
          </a:xfrm>
          <a:prstGeom prst="rect">
            <a:avLst/>
          </a:prstGeom>
        </p:spPr>
      </p:pic>
    </p:spTree>
    <p:extLst>
      <p:ext uri="{BB962C8B-B14F-4D97-AF65-F5344CB8AC3E}">
        <p14:creationId xmlns:p14="http://schemas.microsoft.com/office/powerpoint/2010/main" val="10890281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C2E1E-F677-3443-B136-E201A9C78BA8}"/>
              </a:ext>
            </a:extLst>
          </p:cNvPr>
          <p:cNvSpPr>
            <a:spLocks noGrp="1"/>
          </p:cNvSpPr>
          <p:nvPr>
            <p:ph type="title"/>
          </p:nvPr>
        </p:nvSpPr>
        <p:spPr/>
        <p:txBody>
          <a:bodyPr/>
          <a:lstStyle/>
          <a:p>
            <a:r>
              <a:rPr lang="en-US" dirty="0"/>
              <a:t>Finding k-Means</a:t>
            </a:r>
          </a:p>
        </p:txBody>
      </p:sp>
      <p:pic>
        <p:nvPicPr>
          <p:cNvPr id="4" name="Content Placeholder 3">
            <a:extLst>
              <a:ext uri="{FF2B5EF4-FFF2-40B4-BE49-F238E27FC236}">
                <a16:creationId xmlns:a16="http://schemas.microsoft.com/office/drawing/2014/main" id="{F8149100-07B4-5742-8D14-898CC5600E14}"/>
              </a:ext>
            </a:extLst>
          </p:cNvPr>
          <p:cNvPicPr>
            <a:picLocks noGrp="1" noChangeAspect="1"/>
          </p:cNvPicPr>
          <p:nvPr>
            <p:ph idx="1"/>
          </p:nvPr>
        </p:nvPicPr>
        <p:blipFill>
          <a:blip r:embed="rId2"/>
          <a:stretch>
            <a:fillRect/>
          </a:stretch>
        </p:blipFill>
        <p:spPr>
          <a:xfrm>
            <a:off x="3226344" y="2014194"/>
            <a:ext cx="5321300" cy="3644900"/>
          </a:xfrm>
          <a:prstGeom prst="rect">
            <a:avLst/>
          </a:prstGeom>
        </p:spPr>
      </p:pic>
    </p:spTree>
    <p:extLst>
      <p:ext uri="{BB962C8B-B14F-4D97-AF65-F5344CB8AC3E}">
        <p14:creationId xmlns:p14="http://schemas.microsoft.com/office/powerpoint/2010/main" val="2401880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4F020-7AA6-414A-9AF5-3A5020E8FDEF}"/>
              </a:ext>
            </a:extLst>
          </p:cNvPr>
          <p:cNvSpPr>
            <a:spLocks noGrp="1"/>
          </p:cNvSpPr>
          <p:nvPr>
            <p:ph type="title"/>
          </p:nvPr>
        </p:nvSpPr>
        <p:spPr/>
        <p:txBody>
          <a:bodyPr/>
          <a:lstStyle/>
          <a:p>
            <a:r>
              <a:rPr lang="en-US" dirty="0"/>
              <a:t>Unique Venues/Restaurants</a:t>
            </a:r>
          </a:p>
        </p:txBody>
      </p:sp>
      <p:pic>
        <p:nvPicPr>
          <p:cNvPr id="4" name="Content Placeholder 3">
            <a:extLst>
              <a:ext uri="{FF2B5EF4-FFF2-40B4-BE49-F238E27FC236}">
                <a16:creationId xmlns:a16="http://schemas.microsoft.com/office/drawing/2014/main" id="{953865E9-1E4D-C340-9374-105232C743F1}"/>
              </a:ext>
            </a:extLst>
          </p:cNvPr>
          <p:cNvPicPr>
            <a:picLocks noGrp="1" noChangeAspect="1"/>
          </p:cNvPicPr>
          <p:nvPr>
            <p:ph idx="1"/>
          </p:nvPr>
        </p:nvPicPr>
        <p:blipFill>
          <a:blip r:embed="rId2"/>
          <a:stretch>
            <a:fillRect/>
          </a:stretch>
        </p:blipFill>
        <p:spPr>
          <a:xfrm>
            <a:off x="3886531" y="1907496"/>
            <a:ext cx="4418938" cy="3932237"/>
          </a:xfrm>
          <a:prstGeom prst="rect">
            <a:avLst/>
          </a:prstGeom>
        </p:spPr>
      </p:pic>
    </p:spTree>
    <p:extLst>
      <p:ext uri="{BB962C8B-B14F-4D97-AF65-F5344CB8AC3E}">
        <p14:creationId xmlns:p14="http://schemas.microsoft.com/office/powerpoint/2010/main" val="11415993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96D36F-FD6E-9F4F-83BE-C77EA4118B16}"/>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DF4D7BE2-8F01-0441-AF6D-E473D7E8AC8F}"/>
              </a:ext>
            </a:extLst>
          </p:cNvPr>
          <p:cNvSpPr>
            <a:spLocks noGrp="1"/>
          </p:cNvSpPr>
          <p:nvPr>
            <p:ph idx="1"/>
          </p:nvPr>
        </p:nvSpPr>
        <p:spPr/>
        <p:txBody>
          <a:bodyPr>
            <a:normAutofit/>
          </a:bodyPr>
          <a:lstStyle/>
          <a:p>
            <a:r>
              <a:rPr lang="en-US" dirty="0"/>
              <a:t>Clusters</a:t>
            </a:r>
          </a:p>
          <a:p>
            <a:pPr lvl="1"/>
            <a:r>
              <a:rPr lang="en-US" dirty="0"/>
              <a:t>Cluster 0) Fast Food Restaurant is a dominant occurrence, with Pizza Place number two on the top venues.</a:t>
            </a:r>
          </a:p>
          <a:p>
            <a:pPr lvl="1"/>
            <a:r>
              <a:rPr lang="en-US" dirty="0"/>
              <a:t>Cluster 1) Caribbean Restaurant is a massive venue with 18 occurrences, followed by Pizza Place with 7 occurrences.</a:t>
            </a:r>
          </a:p>
          <a:p>
            <a:pPr lvl="1"/>
            <a:r>
              <a:rPr lang="en-US" dirty="0"/>
              <a:t>Cluster 2) Pizza Place holds a number spot with 27 occurrences for a long shot and no one comes close to it.</a:t>
            </a:r>
          </a:p>
          <a:p>
            <a:pPr lvl="1"/>
            <a:r>
              <a:rPr lang="en-US" dirty="0"/>
              <a:t>Cluster 3) Italian Restaurant is a dominant occurrence and Pizza Place as number two.</a:t>
            </a:r>
          </a:p>
          <a:p>
            <a:pPr lvl="1"/>
            <a:r>
              <a:rPr lang="en-US" dirty="0"/>
              <a:t>Cluster 4) Pizza Place is a massive venue with 33 occurrences, followed by Chinese Restaurant with 22 occurrences.</a:t>
            </a:r>
          </a:p>
          <a:p>
            <a:pPr lvl="1"/>
            <a:r>
              <a:rPr lang="en-US" dirty="0"/>
              <a:t>Cluster 5) Korean Restaurant holds a number spot with 8 </a:t>
            </a:r>
            <a:r>
              <a:rPr lang="en-US" dirty="0" err="1"/>
              <a:t>ccurrences</a:t>
            </a:r>
            <a:r>
              <a:rPr lang="en-US" dirty="0"/>
              <a:t>, followed by American Restaurant with 4 occurrences.</a:t>
            </a:r>
          </a:p>
        </p:txBody>
      </p:sp>
    </p:spTree>
    <p:extLst>
      <p:ext uri="{BB962C8B-B14F-4D97-AF65-F5344CB8AC3E}">
        <p14:creationId xmlns:p14="http://schemas.microsoft.com/office/powerpoint/2010/main" val="18226328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docProps/app.xml><?xml version="1.0" encoding="utf-8"?>
<Properties xmlns="http://schemas.openxmlformats.org/officeDocument/2006/extended-properties" xmlns:vt="http://schemas.openxmlformats.org/officeDocument/2006/docPropsVTypes">
  <Template>{F787E4DB-35B0-094D-8BC4-D58D19CFD38E}tf10001067</Template>
  <TotalTime>36</TotalTime>
  <Words>617</Words>
  <Application>Microsoft Macintosh PowerPoint</Application>
  <PresentationFormat>Widescreen</PresentationFormat>
  <Paragraphs>54</Paragraphs>
  <Slides>10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Century Gothic</vt:lpstr>
      <vt:lpstr>Garamond</vt:lpstr>
      <vt:lpstr>Savon</vt:lpstr>
      <vt:lpstr>Coursera Capstone Project The Battle of Neighborhoods Final Report By Murt Sayeed</vt:lpstr>
      <vt:lpstr>Introduction</vt:lpstr>
      <vt:lpstr>Data Section</vt:lpstr>
      <vt:lpstr>Methodology Section</vt:lpstr>
      <vt:lpstr>NYC Neighborhoods</vt:lpstr>
      <vt:lpstr>Example: visualize the top categories via bar graph</vt:lpstr>
      <vt:lpstr>Finding k-Means</vt:lpstr>
      <vt:lpstr>Unique Venues/Restaurants</vt:lpstr>
      <vt:lpstr>Results</vt:lpstr>
      <vt:lpstr>Conclusions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Capstone Project The Battle of Neighborhoods Final Report By Murt Sayeed</dc:title>
  <dc:creator>Murt Sayeed</dc:creator>
  <cp:lastModifiedBy>Murt Sayeed</cp:lastModifiedBy>
  <cp:revision>4</cp:revision>
  <dcterms:created xsi:type="dcterms:W3CDTF">2020-01-13T13:40:47Z</dcterms:created>
  <dcterms:modified xsi:type="dcterms:W3CDTF">2020-01-13T14:16:50Z</dcterms:modified>
</cp:coreProperties>
</file>

<file path=docProps/thumbnail.jpeg>
</file>